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87" r:id="rId4"/>
    <p:sldId id="265" r:id="rId5"/>
    <p:sldId id="271" r:id="rId6"/>
    <p:sldId id="270" r:id="rId7"/>
    <p:sldId id="274" r:id="rId8"/>
    <p:sldId id="273" r:id="rId9"/>
    <p:sldId id="276" r:id="rId10"/>
    <p:sldId id="277" r:id="rId11"/>
    <p:sldId id="278" r:id="rId12"/>
    <p:sldId id="275" r:id="rId13"/>
    <p:sldId id="272" r:id="rId14"/>
    <p:sldId id="279" r:id="rId15"/>
    <p:sldId id="280" r:id="rId16"/>
    <p:sldId id="282" r:id="rId17"/>
    <p:sldId id="283" r:id="rId18"/>
    <p:sldId id="281" r:id="rId19"/>
    <p:sldId id="269" r:id="rId20"/>
    <p:sldId id="284" r:id="rId21"/>
    <p:sldId id="268" r:id="rId22"/>
    <p:sldId id="286" r:id="rId23"/>
    <p:sldId id="263" r:id="rId24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828754" rtl="0" fontAlgn="auto" latinLnBrk="0" hangingPunct="0">
      <a:lnSpc>
        <a:spcPct val="9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324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lantillas Nuevas SP | 2020_vv  copy.jpeg" descr="Plantillas Nuevas SP | 2020_vv  copy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3"/>
            <a:ext cx="18288000" cy="10283954"/>
          </a:xfrm>
          <a:prstGeom prst="rect">
            <a:avLst/>
          </a:prstGeom>
          <a:ln w="3175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lantillas Nuevas SP | 2020_vv  copy 7.jpeg" descr="Plantillas Nuevas SP | 2020_vv  copy 7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23"/>
            <a:ext cx="18288000" cy="10283954"/>
          </a:xfrm>
          <a:prstGeom prst="rect">
            <a:avLst/>
          </a:prstGeom>
          <a:ln w="3175">
            <a:miter lim="400000"/>
          </a:ln>
        </p:spPr>
      </p:pic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ntillas Nuevas SP | 2020_vv .jpeg" descr="Plantillas Nuevas SP | 2020_vv 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523"/>
            <a:ext cx="18288000" cy="10283954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Presentation Title"/>
          <p:cNvSpPr txBox="1">
            <a:spLocks noGrp="1"/>
          </p:cNvSpPr>
          <p:nvPr>
            <p:ph type="title"/>
          </p:nvPr>
        </p:nvSpPr>
        <p:spPr>
          <a:xfrm>
            <a:off x="904872" y="1931243"/>
            <a:ext cx="16478254" cy="3486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01007" y="5417393"/>
            <a:ext cx="16478251" cy="1428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10129" y="9841965"/>
            <a:ext cx="258369" cy="249734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 anchor="b">
            <a:spAutoFit/>
          </a:bodyPr>
          <a:lstStyle>
            <a:lvl1pPr algn="ctr" defTabSz="438150"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</p:sldLayoutIdLst>
  <p:transition spd="med"/>
  <p:txStyles>
    <p:titleStyle>
      <a:lvl1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1828754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600" b="1" i="0" u="none" strike="noStrike" cap="none" spc="-171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4381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ndacionsigno.com/bazar/1/HPALENCIA_PRL_HIGIENE_POSTURAL.pdf" TargetMode="External"/><Relationship Id="rId2" Type="http://schemas.openxmlformats.org/officeDocument/2006/relationships/hyperlink" Target="https://www.clinicainternacional.com.pe/blog/higiene-postural-mejora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52B373-C4A3-468E-A8AE-31D2610BE094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LEVANTAMIENTO MANUAL DE CARGAS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DD06E9-8144-4880-823C-F7FC6F0B61CE}"/>
              </a:ext>
            </a:extLst>
          </p:cNvPr>
          <p:cNvSpPr txBox="1"/>
          <p:nvPr/>
        </p:nvSpPr>
        <p:spPr>
          <a:xfrm>
            <a:off x="4520047" y="4518738"/>
            <a:ext cx="4779816" cy="39703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just"/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Nunca levantes un objeto que se encuentre por encima de la altura de tu pecho. Si tienes que colocarlo más alto, utiliza una escalera.</a:t>
            </a:r>
          </a:p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s-CO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39A78F-2CB6-4F42-AF5D-EFEF59642E03}"/>
              </a:ext>
            </a:extLst>
          </p:cNvPr>
          <p:cNvSpPr txBox="1"/>
          <p:nvPr/>
        </p:nvSpPr>
        <p:spPr>
          <a:xfrm>
            <a:off x="13435447" y="4570990"/>
            <a:ext cx="3761510" cy="299312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Si transportas paquetes, debes  distribuir el peso de estos en los dos brazos.</a:t>
            </a:r>
            <a:endParaRPr kumimoji="0" lang="es-CO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473336-2352-4A49-994F-9EB817BC01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5" t="41335" r="68128" b="20029"/>
          <a:stretch/>
        </p:blipFill>
        <p:spPr>
          <a:xfrm>
            <a:off x="1091043" y="4444692"/>
            <a:ext cx="3075710" cy="34569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CFA054-F17B-4C07-B063-7F3B5955B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42" t="40958" r="43532" b="20028"/>
          <a:stretch/>
        </p:blipFill>
        <p:spPr>
          <a:xfrm>
            <a:off x="9850581" y="4444692"/>
            <a:ext cx="3075710" cy="34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109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52B373-C4A3-468E-A8AE-31D2610BE094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LEVANTAMIENTO MANUAL DE CARGAS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DD06E9-8144-4880-823C-F7FC6F0B61CE}"/>
              </a:ext>
            </a:extLst>
          </p:cNvPr>
          <p:cNvSpPr txBox="1"/>
          <p:nvPr/>
        </p:nvSpPr>
        <p:spPr>
          <a:xfrm>
            <a:off x="2047010" y="4748125"/>
            <a:ext cx="7990608" cy="31393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just"/>
            <a:r>
              <a:rPr lang="es-ES" sz="4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Es mejor que transportes cosas en un carro con ruedas y lo arrastres con ambas manos.</a:t>
            </a:r>
            <a:endParaRPr lang="es-ES" sz="44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es-CO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4A4360-443C-4076-93BC-19B7F2869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07" t="36932" r="51118" b="6676"/>
          <a:stretch/>
        </p:blipFill>
        <p:spPr>
          <a:xfrm>
            <a:off x="11679380" y="4397829"/>
            <a:ext cx="4031674" cy="4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8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5B0BAEF-CF11-4075-98DF-51E1729AC25A}"/>
              </a:ext>
            </a:extLst>
          </p:cNvPr>
          <p:cNvSpPr txBox="1"/>
          <p:nvPr/>
        </p:nvSpPr>
        <p:spPr>
          <a:xfrm>
            <a:off x="3653443" y="1442677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TRABAJO EN OFICINA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AB26DDD-0830-412E-97F3-080CE248B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4" t="23721" r="48880" b="29702"/>
          <a:stretch/>
        </p:blipFill>
        <p:spPr>
          <a:xfrm>
            <a:off x="12167753" y="4266290"/>
            <a:ext cx="5922819" cy="4783152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AA40E35-0BFC-4599-80DA-276ECEB53D9E}"/>
              </a:ext>
            </a:extLst>
          </p:cNvPr>
          <p:cNvSpPr txBox="1"/>
          <p:nvPr/>
        </p:nvSpPr>
        <p:spPr>
          <a:xfrm>
            <a:off x="748145" y="3111063"/>
            <a:ext cx="11419608" cy="74512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Debes estar sentado frente al monitor con tus ojos al nivel del borde superior de la pantalla o por debajo de la misma.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Coloca los pies pegados al suelo o sobre un reposapiés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Coloca tu cabeza y cuello en posición recta.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Mantén los hombros relajados.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Mantén los antebrazos, muñecas y manos en línea recta.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Reposa los codos pegados al cuerpo.</a:t>
            </a:r>
          </a:p>
          <a:p>
            <a:pPr marL="571500" indent="-571500" algn="just">
              <a:buFont typeface="Wingdings" panose="05000000000000000000" pitchFamily="2" charset="2"/>
              <a:buChar char="v"/>
            </a:pP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Evita posturas prolongadas moviendo cuello y hombros de vez en cuando, realiza pausas activas.</a:t>
            </a:r>
          </a:p>
          <a:p>
            <a:pPr marL="571500" marR="0" indent="-57150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88379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TRABAJO DE PIE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0408AB-72BF-4156-B129-FFAD394EE3C5}"/>
              </a:ext>
            </a:extLst>
          </p:cNvPr>
          <p:cNvSpPr txBox="1"/>
          <p:nvPr/>
        </p:nvSpPr>
        <p:spPr>
          <a:xfrm>
            <a:off x="2119747" y="4840767"/>
            <a:ext cx="8873836" cy="19959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Si tienes que estar de pie inclinado hacia adelante</a:t>
            </a:r>
            <a:r>
              <a:rPr lang="es-ES" dirty="0"/>
              <a:t>, flexiona tus rodillas y apóyalas sobre tus muslos.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99460-5F8F-4693-AFAD-80552DBAA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3" t="33665" r="43292" b="13210"/>
          <a:stretch/>
        </p:blipFill>
        <p:spPr>
          <a:xfrm>
            <a:off x="11367655" y="4447829"/>
            <a:ext cx="5631873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3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ACTIVIDADES DE LA VIDA DIARIA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0408AB-72BF-4156-B129-FFAD394EE3C5}"/>
              </a:ext>
            </a:extLst>
          </p:cNvPr>
          <p:cNvSpPr txBox="1"/>
          <p:nvPr/>
        </p:nvSpPr>
        <p:spPr>
          <a:xfrm>
            <a:off x="1579419" y="4670872"/>
            <a:ext cx="4571999" cy="32501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1.Para lavar, coloca el pie encima de una superficie que tenga una altura aproximada de un escalón.</a:t>
            </a:r>
          </a:p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Alterna de pie cada cierto tiempo.</a:t>
            </a:r>
            <a:endParaRPr kumimoji="0" lang="es-CO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9263C0-AA58-48E4-9EAA-8DF1A514A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7" t="26854" r="47764" b="23781"/>
          <a:stretch/>
        </p:blipFill>
        <p:spPr>
          <a:xfrm>
            <a:off x="6483928" y="5071218"/>
            <a:ext cx="3823854" cy="302031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462803C-298B-4E07-BBAB-6BEB5FB902D4}"/>
              </a:ext>
            </a:extLst>
          </p:cNvPr>
          <p:cNvSpPr txBox="1"/>
          <p:nvPr/>
        </p:nvSpPr>
        <p:spPr>
          <a:xfrm>
            <a:off x="10848108" y="5071218"/>
            <a:ext cx="2639291" cy="25499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.</a:t>
            </a:r>
            <a:r>
              <a:rPr lang="es-ES" sz="14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 el lavado de dientes, flexiona ligeramente una rodilla y apóyala cerca del lavamanos.</a:t>
            </a:r>
            <a:endParaRPr kumimoji="0" lang="es-CO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F0AF983-529C-4499-AC84-26A6CCAEF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4" t="37642" r="47604" b="15199"/>
          <a:stretch/>
        </p:blipFill>
        <p:spPr>
          <a:xfrm>
            <a:off x="13840690" y="4856483"/>
            <a:ext cx="4364182" cy="34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57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ACTIVIDADES DE LA VIDA DIARIA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0408AB-72BF-4156-B129-FFAD394EE3C5}"/>
              </a:ext>
            </a:extLst>
          </p:cNvPr>
          <p:cNvSpPr txBox="1"/>
          <p:nvPr/>
        </p:nvSpPr>
        <p:spPr>
          <a:xfrm>
            <a:off x="865309" y="4906752"/>
            <a:ext cx="5361708" cy="27161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1.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Mantén la espalda lo más recta posible. El palo de la escoba deberá tener la altura suficiente </a:t>
            </a:r>
            <a:r>
              <a:rPr lang="es-E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mantener una posición adecuada.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462803C-298B-4E07-BBAB-6BEB5FB902D4}"/>
              </a:ext>
            </a:extLst>
          </p:cNvPr>
          <p:cNvSpPr txBox="1"/>
          <p:nvPr/>
        </p:nvSpPr>
        <p:spPr>
          <a:xfrm>
            <a:off x="10484429" y="4447792"/>
            <a:ext cx="3556117" cy="402571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.</a:t>
            </a:r>
            <a:r>
              <a:rPr lang="es-ES" sz="2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s-ES" sz="28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Para limpiar las ventanas, no intentes estirarte forzadamente,</a:t>
            </a:r>
            <a:r>
              <a:rPr lang="es-E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ni pongas los pies en punta.</a:t>
            </a:r>
          </a:p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Utiliza una escalera para llegar a las zonas más altas.</a:t>
            </a:r>
            <a:endParaRPr kumimoji="0" lang="es-CO" sz="2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4BAED1-D124-45E3-854D-BE6F8DCFE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8" t="31960" r="46646" b="19176"/>
          <a:stretch/>
        </p:blipFill>
        <p:spPr>
          <a:xfrm>
            <a:off x="6424446" y="5010085"/>
            <a:ext cx="3862554" cy="29011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2E8B023-6490-4E84-A97D-E8669A96ED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7" t="20028" r="43930" b="21449"/>
          <a:stretch/>
        </p:blipFill>
        <p:spPr>
          <a:xfrm>
            <a:off x="14237975" y="5091545"/>
            <a:ext cx="3854220" cy="29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86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3636818" y="1356719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ACTIVIDADES DE LA VIDA DIARIA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FC5E90-4632-4B78-8486-FFD4F71CBC84}"/>
              </a:ext>
            </a:extLst>
          </p:cNvPr>
          <p:cNvSpPr txBox="1"/>
          <p:nvPr/>
        </p:nvSpPr>
        <p:spPr>
          <a:xfrm>
            <a:off x="2182090" y="3313768"/>
            <a:ext cx="8167255" cy="18297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1. 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Al levantar o cargar a nuestros hijos debemos siempre mantener la espalda recta y realizar flexión de rodilla.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424CD6B-78BC-467E-A572-3487359C7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36" t="47869" r="45528" b="22017"/>
          <a:stretch/>
        </p:blipFill>
        <p:spPr>
          <a:xfrm>
            <a:off x="2352775" y="6053145"/>
            <a:ext cx="3175189" cy="391360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2156629-F249-4E57-87EA-44319ADD244B}"/>
              </a:ext>
            </a:extLst>
          </p:cNvPr>
          <p:cNvSpPr txBox="1"/>
          <p:nvPr/>
        </p:nvSpPr>
        <p:spPr>
          <a:xfrm>
            <a:off x="3096491" y="5054410"/>
            <a:ext cx="2431473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Correcto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FE1D854-1A46-4F26-B8B0-BB2C92F973C5}"/>
              </a:ext>
            </a:extLst>
          </p:cNvPr>
          <p:cNvSpPr txBox="1"/>
          <p:nvPr/>
        </p:nvSpPr>
        <p:spPr>
          <a:xfrm>
            <a:off x="10834254" y="4874301"/>
            <a:ext cx="2431473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Incorrecto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41677E0-521F-4D9F-ABE8-B21C19F43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91" t="35653" r="18322" b="37565"/>
          <a:stretch/>
        </p:blipFill>
        <p:spPr>
          <a:xfrm>
            <a:off x="10349345" y="6589909"/>
            <a:ext cx="4191001" cy="337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040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4239490" y="1044992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ACTIVIDADES DE LA VIDA DIARIA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BFC5E90-4632-4B78-8486-FFD4F71CBC84}"/>
              </a:ext>
            </a:extLst>
          </p:cNvPr>
          <p:cNvSpPr txBox="1"/>
          <p:nvPr/>
        </p:nvSpPr>
        <p:spPr>
          <a:xfrm>
            <a:off x="862445" y="2459350"/>
            <a:ext cx="15607146" cy="40057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1. 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Al conducir, debes adelantar el asiento del automóvil, usarlo ligeramente inclinado, hasta alcanzar los pedales (freno, acelerador y embrague) con la espalda completamente apoyada en el respaldo, las rodillas en línea con las caderas formando un ángulo de 90°.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Sentarse derecho, coger el vol</a:t>
            </a: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ante con las dos manos, quedando los brazos semiflexionados.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Se debe evitar conducir con los brazos demasiado alejados del volante, con brazos y piernas extendidos y sin apoyo dorso-lumbar.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F2782E-B216-450F-AA8F-92518F3F1C6F}"/>
              </a:ext>
            </a:extLst>
          </p:cNvPr>
          <p:cNvSpPr txBox="1"/>
          <p:nvPr/>
        </p:nvSpPr>
        <p:spPr>
          <a:xfrm>
            <a:off x="1932709" y="7222481"/>
            <a:ext cx="2722418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Correcto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AB7996F-F5A1-4540-BA15-5B00525A5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65" t="37525" r="43027" b="26026"/>
          <a:stretch/>
        </p:blipFill>
        <p:spPr>
          <a:xfrm>
            <a:off x="4044264" y="6385208"/>
            <a:ext cx="3262745" cy="367201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6B8608F-69AC-4536-8B6E-B7410CBD2E8D}"/>
              </a:ext>
            </a:extLst>
          </p:cNvPr>
          <p:cNvSpPr txBox="1"/>
          <p:nvPr/>
        </p:nvSpPr>
        <p:spPr>
          <a:xfrm>
            <a:off x="9377796" y="7263967"/>
            <a:ext cx="2722418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Inc</a:t>
            </a: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orrecto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E7A1285-8AD7-4E2B-A886-AB1458AD8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37" t="39346" r="17576" b="24005"/>
          <a:stretch/>
        </p:blipFill>
        <p:spPr>
          <a:xfrm>
            <a:off x="11552491" y="6425135"/>
            <a:ext cx="3472760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797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992D5C-9706-43E5-A2BC-19CEAE2A996F}"/>
              </a:ext>
            </a:extLst>
          </p:cNvPr>
          <p:cNvSpPr txBox="1"/>
          <p:nvPr/>
        </p:nvSpPr>
        <p:spPr>
          <a:xfrm>
            <a:off x="3636818" y="1356719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REALIZAR ACTIVIDADES DE LA VIDA DIARIA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0408AB-72BF-4156-B129-FFAD394EE3C5}"/>
              </a:ext>
            </a:extLst>
          </p:cNvPr>
          <p:cNvSpPr txBox="1"/>
          <p:nvPr/>
        </p:nvSpPr>
        <p:spPr>
          <a:xfrm>
            <a:off x="1454728" y="3114484"/>
            <a:ext cx="4759036" cy="32501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14350" marR="0" indent="-51435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s-E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Boca arriba</a:t>
            </a:r>
          </a:p>
          <a:p>
            <a:pPr marR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tabLst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acostarse boca arriba, use 1 almohada debajo de las rodillas para mantener  la espalda relajada</a:t>
            </a:r>
            <a:r>
              <a:rPr kumimoji="0" lang="es-ES" sz="24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 y una almohada debajo del cuello para mantener el cuerpo en una posición cómoda.</a:t>
            </a:r>
            <a:endParaRPr kumimoji="0" lang="es-CO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A81EE8-64DF-47C2-9ADE-EAD1905E503F}"/>
              </a:ext>
            </a:extLst>
          </p:cNvPr>
          <p:cNvSpPr txBox="1"/>
          <p:nvPr/>
        </p:nvSpPr>
        <p:spPr>
          <a:xfrm>
            <a:off x="1662547" y="2354684"/>
            <a:ext cx="5361708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Posición al acostarse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9730BC6-DF4C-4713-A644-43BC47217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8" t="34517" r="54792" b="50000"/>
          <a:stretch/>
        </p:blipFill>
        <p:spPr>
          <a:xfrm>
            <a:off x="451775" y="6625037"/>
            <a:ext cx="6112762" cy="311351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0E4FC1-974B-47AA-90F9-F069FCF7049D}"/>
              </a:ext>
            </a:extLst>
          </p:cNvPr>
          <p:cNvSpPr txBox="1"/>
          <p:nvPr/>
        </p:nvSpPr>
        <p:spPr>
          <a:xfrm>
            <a:off x="6712530" y="3011865"/>
            <a:ext cx="5361708" cy="35825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tabLst/>
            </a:pP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De medio lado</a:t>
            </a:r>
            <a:endParaRPr kumimoji="0" lang="es-E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  <a:p>
            <a:pPr marR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tabLst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acuesta de lado, use una almohada firme entre las rodillas, esto reducirá el estrés en las caderas y la espalda baja. Para mejorar la posición de la columna, coloque una almohada debajo del cuello y la cintura, así como una almohada delante del brazo para apoyarlo en descanso.</a:t>
            </a:r>
            <a:endParaRPr kumimoji="0" lang="es-CO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CF5C75D-5CF3-4E02-883C-078ECE2B7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8" t="50000" r="54632" b="30228"/>
          <a:stretch/>
        </p:blipFill>
        <p:spPr>
          <a:xfrm>
            <a:off x="6676880" y="6458689"/>
            <a:ext cx="5397358" cy="344620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0D15A03-C56B-41E5-93B6-043DB99AA748}"/>
              </a:ext>
            </a:extLst>
          </p:cNvPr>
          <p:cNvSpPr txBox="1"/>
          <p:nvPr/>
        </p:nvSpPr>
        <p:spPr>
          <a:xfrm>
            <a:off x="12796749" y="2948284"/>
            <a:ext cx="4682214" cy="35825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R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tabLst/>
            </a:pPr>
            <a:r>
              <a:rPr kumimoji="0" lang="es-ES" sz="2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3. </a:t>
            </a:r>
            <a:r>
              <a:rPr lang="es-E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Boca abajo</a:t>
            </a:r>
            <a:endParaRPr kumimoji="0" lang="es-ES" sz="24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  <a:p>
            <a:pPr marR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tabLst/>
            </a:pP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preferible dormir boca abajo, ya que esto puede tensar la parte baja de la columna. Si aun así prefiere acostarse en esta posición, de soporte a su columna colocando una almohada bajo su abdomen y piernas. </a:t>
            </a:r>
            <a:endParaRPr kumimoji="0" lang="es-CO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E2691B4-A024-4E1F-84A0-2EEF0C678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58" t="70329" r="54464" b="15027"/>
          <a:stretch/>
        </p:blipFill>
        <p:spPr>
          <a:xfrm>
            <a:off x="12186581" y="6793184"/>
            <a:ext cx="5818582" cy="285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821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abes cómo cuidar tu columna vertebral y qué la puede lesionar? | Gaceta FM">
            <a:extLst>
              <a:ext uri="{FF2B5EF4-FFF2-40B4-BE49-F238E27FC236}">
                <a16:creationId xmlns:a16="http://schemas.microsoft.com/office/drawing/2014/main" id="{DB42BE37-4479-4074-901E-C2C15011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919" y="3817095"/>
            <a:ext cx="5954121" cy="322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D10B36-9B98-4CFB-BCB8-808F36E21675}"/>
              </a:ext>
            </a:extLst>
          </p:cNvPr>
          <p:cNvSpPr txBox="1"/>
          <p:nvPr/>
        </p:nvSpPr>
        <p:spPr>
          <a:xfrm>
            <a:off x="431296" y="2870570"/>
            <a:ext cx="6899566" cy="22729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 aumento del uso de teléfonos móviles  está generando uno de los hábitos posturales más negativos en las personas.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454306-CFB3-4136-BD2F-A8E28290345B}"/>
              </a:ext>
            </a:extLst>
          </p:cNvPr>
          <p:cNvSpPr txBox="1"/>
          <p:nvPr/>
        </p:nvSpPr>
        <p:spPr>
          <a:xfrm>
            <a:off x="276353" y="5500521"/>
            <a:ext cx="6899566" cy="27515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sz="3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postura más habitual al usar el teléfono móvil es colocarlo por debajo de los ojos, lo que obliga a que bajemos la cabeza, y son las vertebras cervicales las que van a tener que soportar el peso de la cabeza durante largos periodos.</a:t>
            </a:r>
            <a:endParaRPr lang="es-CO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0F468F4-C0A3-486D-9F55-F68E6FA59B8A}"/>
              </a:ext>
            </a:extLst>
          </p:cNvPr>
          <p:cNvSpPr txBox="1"/>
          <p:nvPr/>
        </p:nvSpPr>
        <p:spPr>
          <a:xfrm>
            <a:off x="12415551" y="1803355"/>
            <a:ext cx="5312903" cy="668029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Consecuencias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Cefalea (dolor de cabeza)y dolor en la parte alta del cuello.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Dolor en los hombros y parte alta de la espalda.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/>
              <a:t>Cansancio muscular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Deformaciones de la columna</a:t>
            </a:r>
            <a:endParaRPr kumimoji="0" lang="es-CO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85B336-6B83-4C36-B21B-CE125DDF57C2}"/>
              </a:ext>
            </a:extLst>
          </p:cNvPr>
          <p:cNvSpPr txBox="1"/>
          <p:nvPr/>
        </p:nvSpPr>
        <p:spPr>
          <a:xfrm>
            <a:off x="1071155" y="1792512"/>
            <a:ext cx="7863840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MALAS PRACTICAS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26D0F4-2557-4349-BE4B-1683FFE2F1CA}"/>
              </a:ext>
            </a:extLst>
          </p:cNvPr>
          <p:cNvSpPr txBox="1"/>
          <p:nvPr/>
        </p:nvSpPr>
        <p:spPr>
          <a:xfrm>
            <a:off x="5437287" y="8254344"/>
            <a:ext cx="9431383" cy="16081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solución es tratar de posicionar el teléfono móvil a la altura de los ojos.</a:t>
            </a:r>
            <a:endParaRPr kumimoji="0" lang="es-CO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444154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Conozca el nuevo código de colores unificado | CJS Canec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2" name="AutoShape 2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4" name="AutoShape 4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7272C9-CD28-4176-9A02-EAF62BEC6922}"/>
              </a:ext>
            </a:extLst>
          </p:cNvPr>
          <p:cNvSpPr txBox="1"/>
          <p:nvPr/>
        </p:nvSpPr>
        <p:spPr>
          <a:xfrm>
            <a:off x="2202873" y="2725469"/>
            <a:ext cx="14131635" cy="58846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400" b="1" dirty="0"/>
              <a:t>CAPACITACIÓN HIGIENE POSTURAL</a:t>
            </a:r>
          </a:p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s-ES" b="1" dirty="0"/>
          </a:p>
          <a:p>
            <a:pPr marL="0" marR="0" indent="0" algn="r" defTabSz="1828754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Marinellys Miranda Montes</a:t>
            </a:r>
          </a:p>
          <a:p>
            <a:pPr marL="0" marR="0" indent="0" algn="r" defTabSz="1828754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Asesor Técnico – Fisioterapeuta</a:t>
            </a:r>
          </a:p>
          <a:p>
            <a:pPr marL="0" marR="0" indent="0" algn="r" defTabSz="1828754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CO" dirty="0"/>
              <a:t>Sura- Serviparamo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71083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1085B336-6B83-4C36-B21B-CE125DDF57C2}"/>
              </a:ext>
            </a:extLst>
          </p:cNvPr>
          <p:cNvSpPr txBox="1"/>
          <p:nvPr/>
        </p:nvSpPr>
        <p:spPr>
          <a:xfrm>
            <a:off x="1371602" y="4062435"/>
            <a:ext cx="10528662" cy="21621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6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higiene postural es la clave de una buena </a:t>
            </a:r>
            <a:r>
              <a:rPr lang="es-ES" sz="60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calidad de vida</a:t>
            </a:r>
            <a:r>
              <a:rPr lang="es-ES" sz="6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s-CO" sz="6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1026" name="Picture 2" descr="Taller de higiene postural | CEE Bios. Talavera de la Reina (Toledo)">
            <a:extLst>
              <a:ext uri="{FF2B5EF4-FFF2-40B4-BE49-F238E27FC236}">
                <a16:creationId xmlns:a16="http://schemas.microsoft.com/office/drawing/2014/main" id="{ED02E883-2365-4B38-8C51-BAA0EF3D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455" y="4375751"/>
            <a:ext cx="5408023" cy="514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952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6B35A42-0901-434C-A793-E681B28628AD}"/>
              </a:ext>
            </a:extLst>
          </p:cNvPr>
          <p:cNvSpPr txBox="1"/>
          <p:nvPr/>
        </p:nvSpPr>
        <p:spPr>
          <a:xfrm>
            <a:off x="2272936" y="4563620"/>
            <a:ext cx="15126789" cy="385490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O" dirty="0">
                <a:hlinkClick r:id="rId2"/>
              </a:rPr>
              <a:t>https://www.clinicainternacional.com.pe/blog/higiene-postural-mejorar/</a:t>
            </a:r>
            <a:endParaRPr lang="es-CO" dirty="0"/>
          </a:p>
          <a:p>
            <a:endParaRPr lang="es-CO" dirty="0"/>
          </a:p>
          <a:p>
            <a:r>
              <a:rPr lang="es-CO" dirty="0">
                <a:hlinkClick r:id="rId3"/>
              </a:rPr>
              <a:t>https://www.fundacionsigno.com/bazar/1/HPALENCIA_PRL_HIGIENE_POSTURAL.pdf</a:t>
            </a:r>
            <a:endParaRPr lang="es-CO" dirty="0"/>
          </a:p>
          <a:p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334A91-984F-42E5-9DF9-B13D48A88937}"/>
              </a:ext>
            </a:extLst>
          </p:cNvPr>
          <p:cNvSpPr txBox="1"/>
          <p:nvPr/>
        </p:nvSpPr>
        <p:spPr>
          <a:xfrm>
            <a:off x="4572001" y="2186859"/>
            <a:ext cx="8412480" cy="1164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BIBLIOGRAFIA</a:t>
            </a:r>
            <a:endParaRPr kumimoji="0" lang="es-CO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Conozca el nuevo código de colores unificado | CJS Canec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2" name="AutoShape 2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4" name="AutoShape 4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9CD1CAF-8F59-4574-B154-9BA702EE3AD2}"/>
              </a:ext>
            </a:extLst>
          </p:cNvPr>
          <p:cNvSpPr/>
          <p:nvPr/>
        </p:nvSpPr>
        <p:spPr>
          <a:xfrm>
            <a:off x="4108409" y="4993576"/>
            <a:ext cx="9566027" cy="10895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>
                <a:ln w="12700">
                  <a:solidFill>
                    <a:schemeClr val="accent3">
                      <a:lumMod val="75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18883062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Conozca el nuevo código de colores unificado | CJS Canec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2" name="AutoShape 2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4" name="AutoShape 4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7272C9-CD28-4176-9A02-EAF62BEC6922}"/>
              </a:ext>
            </a:extLst>
          </p:cNvPr>
          <p:cNvSpPr txBox="1"/>
          <p:nvPr/>
        </p:nvSpPr>
        <p:spPr>
          <a:xfrm>
            <a:off x="4447306" y="2903225"/>
            <a:ext cx="9850583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OBJETIVO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016704-9156-45FE-8FF5-C8CFBD614E54}"/>
              </a:ext>
            </a:extLst>
          </p:cNvPr>
          <p:cNvSpPr txBox="1"/>
          <p:nvPr/>
        </p:nvSpPr>
        <p:spPr>
          <a:xfrm>
            <a:off x="2608267" y="4597433"/>
            <a:ext cx="13071466" cy="31593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8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Dar a conocer </a:t>
            </a:r>
            <a:r>
              <a:rPr lang="es-ES" sz="4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 personal de Serviparamo la importancia de poner en practica las pautas de la higiene postural en las actividades intra y extra laborales.</a:t>
            </a:r>
            <a:endParaRPr kumimoji="0" lang="es-CO" sz="4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836201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 descr="Conozca el nuevo código de colores unificado | CJS Canec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2" name="AutoShape 2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24" name="AutoShape 4" descr="IDENTIFICACIÓN DE PELIGROS, EVALUACIÓN Y VALORACIÓN DE RIESGOS | ABSP  CONSULTORIA &amp;amp; CAPACITACION E.I.R.L | Asesoria, Consultoria , Auditoria y  Capacitacion en Seguridad y Salud Ocupacional, Higiene Industrial, Salud  Ocupacional, Medio Ambiente Y Calid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6" name="Picture 2" descr="Columna vertebral: MedlinePlus enciclopedia médica illustración">
            <a:extLst>
              <a:ext uri="{FF2B5EF4-FFF2-40B4-BE49-F238E27FC236}">
                <a16:creationId xmlns:a16="http://schemas.microsoft.com/office/drawing/2014/main" id="{406855C2-A2D5-4134-BE0F-15D5BCB83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223" y="3558586"/>
            <a:ext cx="7203490" cy="57627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2">
                <a:lumMod val="40000"/>
                <a:lumOff val="60000"/>
              </a:schemeClr>
            </a:solidFill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7272C9-CD28-4176-9A02-EAF62BEC6922}"/>
              </a:ext>
            </a:extLst>
          </p:cNvPr>
          <p:cNvSpPr txBox="1"/>
          <p:nvPr/>
        </p:nvSpPr>
        <p:spPr>
          <a:xfrm>
            <a:off x="4738252" y="1157553"/>
            <a:ext cx="9850583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HIGIENE POSTURAL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016704-9156-45FE-8FF5-C8CFBD614E54}"/>
              </a:ext>
            </a:extLst>
          </p:cNvPr>
          <p:cNvSpPr txBox="1"/>
          <p:nvPr/>
        </p:nvSpPr>
        <p:spPr>
          <a:xfrm>
            <a:off x="1018904" y="2054328"/>
            <a:ext cx="8894023" cy="30085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Estructura de la columna vertebral</a:t>
            </a:r>
          </a:p>
          <a:p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columna vertebral está conformada por 33 huesos o vértebras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85D651-C7E4-4E38-A631-A7D85998B2A2}"/>
              </a:ext>
            </a:extLst>
          </p:cNvPr>
          <p:cNvSpPr txBox="1"/>
          <p:nvPr/>
        </p:nvSpPr>
        <p:spPr>
          <a:xfrm>
            <a:off x="1018904" y="4035199"/>
            <a:ext cx="9316590" cy="65294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/>
              <a:t>7 vértebras cervicales C1- C7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/>
              <a:t>12 vértebras torácicas T1 – T12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/>
              <a:t>5 vértebras lumbares L1 – L5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/>
              <a:t> Sacras (fusionadas)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/>
              <a:t>Cóccix</a:t>
            </a: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2800" dirty="0">
                <a:latin typeface="Calibri" panose="020F0502020204030204" pitchFamily="34" charset="0"/>
                <a:cs typeface="Calibri" panose="020F0502020204030204" pitchFamily="34" charset="0"/>
              </a:rPr>
              <a:t>Las vértebras están separas por discos intervertebrales, los cuales </a:t>
            </a:r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encargan de amortiguar los movimientos y las cargas a los que está expuesta la columna durante el día a día.</a:t>
            </a:r>
            <a:endParaRPr lang="es-E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E2D0FE9-624A-4C82-9C9F-15802DB26E9F}"/>
              </a:ext>
            </a:extLst>
          </p:cNvPr>
          <p:cNvSpPr txBox="1"/>
          <p:nvPr/>
        </p:nvSpPr>
        <p:spPr>
          <a:xfrm>
            <a:off x="3325091" y="1973668"/>
            <a:ext cx="11035145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CUANDO GENERAMOS DAÑOS A LA COLUMNA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116D45F-9013-4F61-A347-73F98554A98B}"/>
              </a:ext>
            </a:extLst>
          </p:cNvPr>
          <p:cNvSpPr txBox="1"/>
          <p:nvPr/>
        </p:nvSpPr>
        <p:spPr>
          <a:xfrm>
            <a:off x="966651" y="3132977"/>
            <a:ext cx="10816046" cy="6494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</a:t>
            </a:r>
            <a:r>
              <a:rPr lang="es-CO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ando l</a:t>
            </a:r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evantas cargas frecuentes sin utilización de ayudas mecánicas o apoyo de otras personas.</a:t>
            </a:r>
          </a:p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Al transportas cargas por encima de los pesos que se consideran saludables o permitido</a:t>
            </a:r>
          </a:p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CO" sz="2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Permanecer por largos periodos en posiciones incomodos o poco ergonómicas</a:t>
            </a:r>
          </a:p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Realizar movimientos bruscos o adoptamos posturas muy forzadas</a:t>
            </a:r>
          </a:p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CO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Trabajas durante largos periodos sin descanso, sin pausas activas o en la misma posición.</a:t>
            </a:r>
          </a:p>
          <a:p>
            <a:pPr marL="571500" marR="0" indent="-57150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CO" sz="28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Cuando aumentas de peso</a:t>
            </a:r>
            <a:r>
              <a:rPr lang="es-CO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89" name="Picture 41" descr="Jóvenes tienen más riesgo de lesiones en columna vertebral">
            <a:extLst>
              <a:ext uri="{FF2B5EF4-FFF2-40B4-BE49-F238E27FC236}">
                <a16:creationId xmlns:a16="http://schemas.microsoft.com/office/drawing/2014/main" id="{08A8B43D-39A6-4338-AFAF-12C31C4E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0316" y="4613868"/>
            <a:ext cx="6307684" cy="3532303"/>
          </a:xfrm>
          <a:prstGeom prst="roundRect">
            <a:avLst>
              <a:gd name="adj" fmla="val 166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0361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7A003A5-BB13-402D-8F61-D9EE25667E11}"/>
              </a:ext>
            </a:extLst>
          </p:cNvPr>
          <p:cNvSpPr txBox="1"/>
          <p:nvPr/>
        </p:nvSpPr>
        <p:spPr>
          <a:xfrm>
            <a:off x="6213764" y="1755436"/>
            <a:ext cx="6691746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HIGIENE POSTURAL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FD1903-D5DB-4659-A025-78345162E6F5}"/>
              </a:ext>
            </a:extLst>
          </p:cNvPr>
          <p:cNvSpPr txBox="1"/>
          <p:nvPr/>
        </p:nvSpPr>
        <p:spPr>
          <a:xfrm>
            <a:off x="1250501" y="3280615"/>
            <a:ext cx="10188286" cy="493211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dirty="0">
                <a:latin typeface="Calibri" panose="020F0502020204030204" pitchFamily="34" charset="0"/>
                <a:cs typeface="Calibri" panose="020F0502020204030204" pitchFamily="34" charset="0"/>
              </a:rPr>
              <a:t>La higiene postural es el conjunto de normas, cuyo objetivo es mantener la correcta posición del cuerpo, en quietud o en movimiento y así evitar posibles lesiones aprendiendo a proteger principalmente la columna vertebral, al realizar las actividades diarias, evitando que se presenten dolores y disminuyendo el riesgo de lesiones. </a:t>
            </a:r>
            <a:endParaRPr kumimoji="0" lang="es-CO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C7507E-179E-4CB8-91A2-097BAA19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36"/>
          <a:stretch/>
        </p:blipFill>
        <p:spPr>
          <a:xfrm>
            <a:off x="11943357" y="3768583"/>
            <a:ext cx="5978884" cy="3956182"/>
          </a:xfrm>
          <a:prstGeom prst="roundRect">
            <a:avLst>
              <a:gd name="adj" fmla="val 16667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63902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2F15F99-28AA-4F1D-AB8C-FC63B0C22BB6}"/>
              </a:ext>
            </a:extLst>
          </p:cNvPr>
          <p:cNvSpPr txBox="1"/>
          <p:nvPr/>
        </p:nvSpPr>
        <p:spPr>
          <a:xfrm>
            <a:off x="5247235" y="1591201"/>
            <a:ext cx="9310254" cy="9987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BENEFICIOS DE LA HIGIENE POSTURAL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5470BBD-F44E-4829-94F4-F85DEA839FCC}"/>
              </a:ext>
            </a:extLst>
          </p:cNvPr>
          <p:cNvSpPr txBox="1"/>
          <p:nvPr/>
        </p:nvSpPr>
        <p:spPr>
          <a:xfrm>
            <a:off x="1953490" y="2883595"/>
            <a:ext cx="9310254" cy="64940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ES" sz="4000" dirty="0">
                <a:latin typeface="Calibri" panose="020F0502020204030204" pitchFamily="34" charset="0"/>
                <a:cs typeface="Calibri" panose="020F0502020204030204" pitchFamily="34" charset="0"/>
              </a:rPr>
              <a:t>Optimización de nuestro trabajo muscular </a:t>
            </a:r>
          </a:p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Fortalecimiento de nuestra musculatura</a:t>
            </a:r>
          </a:p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ES" sz="4000" dirty="0">
                <a:latin typeface="Calibri" panose="020F0502020204030204" pitchFamily="34" charset="0"/>
                <a:cs typeface="Calibri" panose="020F0502020204030204" pitchFamily="34" charset="0"/>
              </a:rPr>
              <a:t>Aumento de la movilidad muscular</a:t>
            </a:r>
          </a:p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Alivia las tensiones musculares</a:t>
            </a:r>
          </a:p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ES" sz="4000" dirty="0">
                <a:latin typeface="Calibri" panose="020F0502020204030204" pitchFamily="34" charset="0"/>
                <a:cs typeface="Calibri" panose="020F0502020204030204" pitchFamily="34" charset="0"/>
              </a:rPr>
              <a:t>Evita contracturas</a:t>
            </a:r>
          </a:p>
          <a:p>
            <a:pPr marL="571500" marR="0" indent="-571500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Previene dolores de espalda.</a:t>
            </a:r>
            <a:endParaRPr kumimoji="0" lang="es-CO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5122" name="Picture 2" descr="Higiene Postural En Las Tareas Domésticas | Salud">
            <a:extLst>
              <a:ext uri="{FF2B5EF4-FFF2-40B4-BE49-F238E27FC236}">
                <a16:creationId xmlns:a16="http://schemas.microsoft.com/office/drawing/2014/main" id="{BBA00F24-4D54-4CC1-87DC-D9E4382A5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744" y="4150071"/>
            <a:ext cx="69532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5725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21A4B30-AC19-4851-A01C-562DF8CE00C9}"/>
              </a:ext>
            </a:extLst>
          </p:cNvPr>
          <p:cNvSpPr txBox="1"/>
          <p:nvPr/>
        </p:nvSpPr>
        <p:spPr>
          <a:xfrm>
            <a:off x="2086198" y="4752474"/>
            <a:ext cx="8024454" cy="271612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4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Tener una buena postura  te ayudará a reducir un número de incidencias corporales y reducir los niveles de dolores en la espalda y cuello.</a:t>
            </a:r>
            <a:endParaRPr kumimoji="0" lang="es-CO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838A62-5C6A-46F2-B7FF-4F4492384B08}"/>
              </a:ext>
            </a:extLst>
          </p:cNvPr>
          <p:cNvSpPr txBox="1"/>
          <p:nvPr/>
        </p:nvSpPr>
        <p:spPr>
          <a:xfrm>
            <a:off x="6421582" y="2140527"/>
            <a:ext cx="6670964" cy="99752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HIGIENE POSTURAL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6146" name="Picture 2" descr="HIGIENE POSTURAL EN LA ETAPA ESCOLAR - ppt descargar">
            <a:extLst>
              <a:ext uri="{FF2B5EF4-FFF2-40B4-BE49-F238E27FC236}">
                <a16:creationId xmlns:a16="http://schemas.microsoft.com/office/drawing/2014/main" id="{47D343F1-998D-4C11-B8A8-8FB62AA57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57245" r="19531" b="8655"/>
          <a:stretch/>
        </p:blipFill>
        <p:spPr bwMode="auto">
          <a:xfrm>
            <a:off x="11136414" y="4809505"/>
            <a:ext cx="6507053" cy="30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04619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B52B373-C4A3-468E-A8AE-31D2610BE094}"/>
              </a:ext>
            </a:extLst>
          </p:cNvPr>
          <p:cNvSpPr txBox="1"/>
          <p:nvPr/>
        </p:nvSpPr>
        <p:spPr>
          <a:xfrm>
            <a:off x="3470563" y="1952970"/>
            <a:ext cx="11658600" cy="149733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b="1" dirty="0"/>
              <a:t>NORMAS POSTUALES PARA LEVANTAMIENTO MANUAL DE CARGAS</a:t>
            </a:r>
            <a:endParaRPr kumimoji="0" lang="es-CO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DD8DBC-C158-4A9E-B751-FC980EDCC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02" t="39916" r="61820" b="26853"/>
          <a:stretch/>
        </p:blipFill>
        <p:spPr>
          <a:xfrm>
            <a:off x="394921" y="4591692"/>
            <a:ext cx="4862879" cy="37423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EDD06E9-8144-4880-823C-F7FC6F0B61CE}"/>
              </a:ext>
            </a:extLst>
          </p:cNvPr>
          <p:cNvSpPr txBox="1"/>
          <p:nvPr/>
        </p:nvSpPr>
        <p:spPr>
          <a:xfrm>
            <a:off x="5257800" y="4198200"/>
            <a:ext cx="5299364" cy="44889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1. Para levantar la carga, al agacharte debes flexionar la rodilla, mantener la espalda recta, los pies ligeramente separados y estar lo más cerca posible del objeto que vas a levantar. Cógelo y levanta el peso estirando las piernas y manteniendo la espalda recta.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3798C6-E205-489A-89E5-88E2F1261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81" t="45598" r="45776" b="14630"/>
          <a:stretch/>
        </p:blipFill>
        <p:spPr>
          <a:xfrm>
            <a:off x="10868890" y="4591692"/>
            <a:ext cx="2763983" cy="38523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639A78F-2CB6-4F42-AF5D-EFEF59642E03}"/>
              </a:ext>
            </a:extLst>
          </p:cNvPr>
          <p:cNvSpPr txBox="1"/>
          <p:nvPr/>
        </p:nvSpPr>
        <p:spPr>
          <a:xfrm>
            <a:off x="13944599" y="4406104"/>
            <a:ext cx="3761510" cy="36579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just" defTabSz="1828754" rtl="0" fontAlgn="auto" latinLnBrk="0" hangingPunct="0">
              <a:lnSpc>
                <a:spcPct val="9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ES" sz="3200" dirty="0">
                <a:latin typeface="Calibri" panose="020F0502020204030204" pitchFamily="34" charset="0"/>
                <a:cs typeface="Calibri" panose="020F0502020204030204" pitchFamily="34" charset="0"/>
              </a:rPr>
              <a:t>2. Si llevas un bolso tipo mochila, siempre debes usarlo cruzado, si es de dos</a:t>
            </a:r>
            <a:r>
              <a:rPr lang="es-E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debe estar centrada con ambas asas y pegada a tu espalda.</a:t>
            </a:r>
            <a:endParaRPr kumimoji="0" lang="es-CO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446105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6191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9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61912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1828754" rtl="0" fontAlgn="auto" latinLnBrk="0" hangingPunct="0">
          <a:lnSpc>
            <a:spcPct val="9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1157</Words>
  <Application>Microsoft Office PowerPoint</Application>
  <PresentationFormat>Personalizado</PresentationFormat>
  <Paragraphs>96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Calibri</vt:lpstr>
      <vt:lpstr>Helvetica Neue</vt:lpstr>
      <vt:lpstr>Open Sans</vt:lpstr>
      <vt:lpstr>Wingdings</vt:lpstr>
      <vt:lpstr>21_BasicWhite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IRAMIREZ</dc:creator>
  <cp:lastModifiedBy>Lic0296</cp:lastModifiedBy>
  <cp:revision>57</cp:revision>
  <dcterms:modified xsi:type="dcterms:W3CDTF">2023-03-06T13:49:53Z</dcterms:modified>
</cp:coreProperties>
</file>